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4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18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18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EB6D25-C3DF-4329-ADE7-4F17328B17C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6DF230-0589-4B12-95DA-98EEE2C2AF39}">
      <dgm:prSet/>
      <dgm:spPr/>
      <dgm:t>
        <a:bodyPr/>
        <a:lstStyle/>
        <a:p>
          <a:r>
            <a:rPr lang="en-US"/>
            <a:t>It is used as a voltage multiplier.</a:t>
          </a:r>
        </a:p>
      </dgm:t>
    </dgm:pt>
    <dgm:pt modelId="{F117E58A-AA5F-4552-A78D-B9BE7D4FE703}" type="parTrans" cxnId="{7DAB8CD9-39BE-48AB-9581-266717C23B3F}">
      <dgm:prSet/>
      <dgm:spPr/>
      <dgm:t>
        <a:bodyPr/>
        <a:lstStyle/>
        <a:p>
          <a:endParaRPr lang="en-US"/>
        </a:p>
      </dgm:t>
    </dgm:pt>
    <dgm:pt modelId="{44FECC03-9F9B-45C0-ABDD-CAA62CB2733E}" type="sibTrans" cxnId="{7DAB8CD9-39BE-48AB-9581-266717C23B3F}">
      <dgm:prSet/>
      <dgm:spPr/>
      <dgm:t>
        <a:bodyPr/>
        <a:lstStyle/>
        <a:p>
          <a:endParaRPr lang="en-US"/>
        </a:p>
      </dgm:t>
    </dgm:pt>
    <dgm:pt modelId="{28D062C2-92DD-4BD9-964A-01A759505E74}">
      <dgm:prSet/>
      <dgm:spPr/>
      <dgm:t>
        <a:bodyPr/>
        <a:lstStyle/>
        <a:p>
          <a:r>
            <a:rPr lang="en-US"/>
            <a:t>It is used for improving the reverse recovery time.</a:t>
          </a:r>
        </a:p>
      </dgm:t>
    </dgm:pt>
    <dgm:pt modelId="{3DAFEE36-C044-45B7-A354-F677EF2E9E4E}" type="parTrans" cxnId="{E318D94C-DD5C-4DB9-A475-655DF8C3E018}">
      <dgm:prSet/>
      <dgm:spPr/>
      <dgm:t>
        <a:bodyPr/>
        <a:lstStyle/>
        <a:p>
          <a:endParaRPr lang="en-US"/>
        </a:p>
      </dgm:t>
    </dgm:pt>
    <dgm:pt modelId="{85C0DAEA-81BD-4EB8-94EF-45381ADF5A18}" type="sibTrans" cxnId="{E318D94C-DD5C-4DB9-A475-655DF8C3E018}">
      <dgm:prSet/>
      <dgm:spPr/>
      <dgm:t>
        <a:bodyPr/>
        <a:lstStyle/>
        <a:p>
          <a:endParaRPr lang="en-US"/>
        </a:p>
      </dgm:t>
    </dgm:pt>
    <dgm:pt modelId="{6C43EB06-8FD0-4235-AC8B-FBB3645DE684}">
      <dgm:prSet/>
      <dgm:spPr/>
      <dgm:t>
        <a:bodyPr/>
        <a:lstStyle/>
        <a:p>
          <a:r>
            <a:rPr lang="en-US"/>
            <a:t>It is used for removing the distortion in the signal.</a:t>
          </a:r>
        </a:p>
      </dgm:t>
    </dgm:pt>
    <dgm:pt modelId="{8FFF2126-D928-4CF2-BABC-190E59DA51E2}" type="parTrans" cxnId="{B8E13853-D2D8-47A6-9D36-68FBA4814F4E}">
      <dgm:prSet/>
      <dgm:spPr/>
      <dgm:t>
        <a:bodyPr/>
        <a:lstStyle/>
        <a:p>
          <a:endParaRPr lang="en-US"/>
        </a:p>
      </dgm:t>
    </dgm:pt>
    <dgm:pt modelId="{1E551EB0-BDDB-41FB-9C92-56A7D8AD4BCD}" type="sibTrans" cxnId="{B8E13853-D2D8-47A6-9D36-68FBA4814F4E}">
      <dgm:prSet/>
      <dgm:spPr/>
      <dgm:t>
        <a:bodyPr/>
        <a:lstStyle/>
        <a:p>
          <a:endParaRPr lang="en-US"/>
        </a:p>
      </dgm:t>
    </dgm:pt>
    <dgm:pt modelId="{852BC5FF-B696-4FE7-8B9C-CBDFA43EC86C}">
      <dgm:prSet/>
      <dgm:spPr/>
      <dgm:t>
        <a:bodyPr/>
        <a:lstStyle/>
        <a:p>
          <a:r>
            <a:rPr lang="en-US"/>
            <a:t>It is also used as test equipment.</a:t>
          </a:r>
        </a:p>
      </dgm:t>
    </dgm:pt>
    <dgm:pt modelId="{53EE6DE1-BE0B-432C-A3DA-7DCEC4E4ED2E}" type="parTrans" cxnId="{BE37B9B9-5184-4422-A10B-97CF73B516D2}">
      <dgm:prSet/>
      <dgm:spPr/>
      <dgm:t>
        <a:bodyPr/>
        <a:lstStyle/>
        <a:p>
          <a:endParaRPr lang="en-US"/>
        </a:p>
      </dgm:t>
    </dgm:pt>
    <dgm:pt modelId="{ABCEF5C5-B38F-4AB7-A1FC-03F926D46B29}" type="sibTrans" cxnId="{BE37B9B9-5184-4422-A10B-97CF73B516D2}">
      <dgm:prSet/>
      <dgm:spPr/>
      <dgm:t>
        <a:bodyPr/>
        <a:lstStyle/>
        <a:p>
          <a:endParaRPr lang="en-US"/>
        </a:p>
      </dgm:t>
    </dgm:pt>
    <dgm:pt modelId="{CB5190C1-1DF1-432B-AF0D-637031CBA5A3}" type="pres">
      <dgm:prSet presAssocID="{10EB6D25-C3DF-4329-ADE7-4F17328B17CB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07351FF-D3FF-4A10-B0DE-D8E65261A362}" type="pres">
      <dgm:prSet presAssocID="{F66DF230-0589-4B12-95DA-98EEE2C2AF39}" presName="compNode" presStyleCnt="0"/>
      <dgm:spPr/>
    </dgm:pt>
    <dgm:pt modelId="{6BB5EA61-492F-4374-B466-132DA70E1367}" type="pres">
      <dgm:prSet presAssocID="{F66DF230-0589-4B12-95DA-98EEE2C2AF39}" presName="bgRect" presStyleLbl="bgShp" presStyleIdx="0" presStyleCnt="4"/>
      <dgm:spPr/>
    </dgm:pt>
    <dgm:pt modelId="{31E150E0-A01C-490E-BEA0-E0A7FEE6EA04}" type="pres">
      <dgm:prSet presAssocID="{F66DF230-0589-4B12-95DA-98EEE2C2AF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igh Voltage"/>
        </a:ext>
      </dgm:extLst>
    </dgm:pt>
    <dgm:pt modelId="{6A9A5F9C-2F8B-45E3-8B6A-90B1F5447094}" type="pres">
      <dgm:prSet presAssocID="{F66DF230-0589-4B12-95DA-98EEE2C2AF39}" presName="spaceRect" presStyleCnt="0"/>
      <dgm:spPr/>
    </dgm:pt>
    <dgm:pt modelId="{D1AA4D6C-20DD-4591-837B-6522FB14FFA8}" type="pres">
      <dgm:prSet presAssocID="{F66DF230-0589-4B12-95DA-98EEE2C2AF3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358D38D-CC1F-4F42-BE39-CFBEF0B2B099}" type="pres">
      <dgm:prSet presAssocID="{44FECC03-9F9B-45C0-ABDD-CAA62CB2733E}" presName="sibTrans" presStyleCnt="0"/>
      <dgm:spPr/>
    </dgm:pt>
    <dgm:pt modelId="{C0585881-5D7A-4FA3-86A2-CE6028FA2AE9}" type="pres">
      <dgm:prSet presAssocID="{28D062C2-92DD-4BD9-964A-01A759505E74}" presName="compNode" presStyleCnt="0"/>
      <dgm:spPr/>
    </dgm:pt>
    <dgm:pt modelId="{91AD8329-A271-4928-B725-EAE627508ADC}" type="pres">
      <dgm:prSet presAssocID="{28D062C2-92DD-4BD9-964A-01A759505E74}" presName="bgRect" presStyleLbl="bgShp" presStyleIdx="1" presStyleCnt="4"/>
      <dgm:spPr/>
    </dgm:pt>
    <dgm:pt modelId="{F52101F9-64C5-4C81-8987-3127794E40F3}" type="pres">
      <dgm:prSet presAssocID="{28D062C2-92DD-4BD9-964A-01A759505E7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FC06DE8C-816B-40E5-801B-AA8361320E41}" type="pres">
      <dgm:prSet presAssocID="{28D062C2-92DD-4BD9-964A-01A759505E74}" presName="spaceRect" presStyleCnt="0"/>
      <dgm:spPr/>
    </dgm:pt>
    <dgm:pt modelId="{A9BAC311-B48C-4EC4-9A5D-12057163EA4A}" type="pres">
      <dgm:prSet presAssocID="{28D062C2-92DD-4BD9-964A-01A759505E74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A4825BA-1B1C-446F-AC6B-4A7710E3F8E0}" type="pres">
      <dgm:prSet presAssocID="{85C0DAEA-81BD-4EB8-94EF-45381ADF5A18}" presName="sibTrans" presStyleCnt="0"/>
      <dgm:spPr/>
    </dgm:pt>
    <dgm:pt modelId="{6BF1488D-5A32-4920-9774-D045724F5243}" type="pres">
      <dgm:prSet presAssocID="{6C43EB06-8FD0-4235-AC8B-FBB3645DE684}" presName="compNode" presStyleCnt="0"/>
      <dgm:spPr/>
    </dgm:pt>
    <dgm:pt modelId="{F3B467A1-CA49-4B65-B889-58FF6A26313F}" type="pres">
      <dgm:prSet presAssocID="{6C43EB06-8FD0-4235-AC8B-FBB3645DE684}" presName="bgRect" presStyleLbl="bgShp" presStyleIdx="2" presStyleCnt="4"/>
      <dgm:spPr/>
    </dgm:pt>
    <dgm:pt modelId="{0B168B4B-E51D-4632-AED0-FF8F3E919537}" type="pres">
      <dgm:prSet presAssocID="{6C43EB06-8FD0-4235-AC8B-FBB3645DE684}" presName="iconRect" presStyleLbl="node1" presStyleIdx="2" presStyleCnt="4"/>
      <dgm:spPr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F167238D-FC36-49E5-BE4B-6FAF32ED176E}" type="pres">
      <dgm:prSet presAssocID="{6C43EB06-8FD0-4235-AC8B-FBB3645DE684}" presName="spaceRect" presStyleCnt="0"/>
      <dgm:spPr/>
    </dgm:pt>
    <dgm:pt modelId="{700A5813-8CA3-4266-B4BC-14FEEE03F096}" type="pres">
      <dgm:prSet presAssocID="{6C43EB06-8FD0-4235-AC8B-FBB3645DE684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5E39C83-4934-44B8-ACC3-80FCA3CC006B}" type="pres">
      <dgm:prSet presAssocID="{1E551EB0-BDDB-41FB-9C92-56A7D8AD4BCD}" presName="sibTrans" presStyleCnt="0"/>
      <dgm:spPr/>
    </dgm:pt>
    <dgm:pt modelId="{2E246533-2A96-4A90-AD99-67E269CDBA2F}" type="pres">
      <dgm:prSet presAssocID="{852BC5FF-B696-4FE7-8B9C-CBDFA43EC86C}" presName="compNode" presStyleCnt="0"/>
      <dgm:spPr/>
    </dgm:pt>
    <dgm:pt modelId="{BD0581F4-4D57-4EFA-A6C6-E3CC84C7B929}" type="pres">
      <dgm:prSet presAssocID="{852BC5FF-B696-4FE7-8B9C-CBDFA43EC86C}" presName="bgRect" presStyleLbl="bgShp" presStyleIdx="3" presStyleCnt="4"/>
      <dgm:spPr/>
    </dgm:pt>
    <dgm:pt modelId="{F18A52CC-4F57-4855-AF6C-E77E7EA0CDDC}" type="pres">
      <dgm:prSet presAssocID="{852BC5FF-B696-4FE7-8B9C-CBDFA43EC86C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A89ACC74-9402-45EE-850F-DA30A63955CA}" type="pres">
      <dgm:prSet presAssocID="{852BC5FF-B696-4FE7-8B9C-CBDFA43EC86C}" presName="spaceRect" presStyleCnt="0"/>
      <dgm:spPr/>
    </dgm:pt>
    <dgm:pt modelId="{61AD4311-CEF9-40A8-8E12-9FEE1DB0BC22}" type="pres">
      <dgm:prSet presAssocID="{852BC5FF-B696-4FE7-8B9C-CBDFA43EC86C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B8E13853-D2D8-47A6-9D36-68FBA4814F4E}" srcId="{10EB6D25-C3DF-4329-ADE7-4F17328B17CB}" destId="{6C43EB06-8FD0-4235-AC8B-FBB3645DE684}" srcOrd="2" destOrd="0" parTransId="{8FFF2126-D928-4CF2-BABC-190E59DA51E2}" sibTransId="{1E551EB0-BDDB-41FB-9C92-56A7D8AD4BCD}"/>
    <dgm:cxn modelId="{7DAB8CD9-39BE-48AB-9581-266717C23B3F}" srcId="{10EB6D25-C3DF-4329-ADE7-4F17328B17CB}" destId="{F66DF230-0589-4B12-95DA-98EEE2C2AF39}" srcOrd="0" destOrd="0" parTransId="{F117E58A-AA5F-4552-A78D-B9BE7D4FE703}" sibTransId="{44FECC03-9F9B-45C0-ABDD-CAA62CB2733E}"/>
    <dgm:cxn modelId="{3D93241B-F8A5-4891-8CDC-2F42A5998C85}" type="presOf" srcId="{10EB6D25-C3DF-4329-ADE7-4F17328B17CB}" destId="{CB5190C1-1DF1-432B-AF0D-637031CBA5A3}" srcOrd="0" destOrd="0" presId="urn:microsoft.com/office/officeart/2018/2/layout/IconVerticalSolidList"/>
    <dgm:cxn modelId="{BE37B9B9-5184-4422-A10B-97CF73B516D2}" srcId="{10EB6D25-C3DF-4329-ADE7-4F17328B17CB}" destId="{852BC5FF-B696-4FE7-8B9C-CBDFA43EC86C}" srcOrd="3" destOrd="0" parTransId="{53EE6DE1-BE0B-432C-A3DA-7DCEC4E4ED2E}" sibTransId="{ABCEF5C5-B38F-4AB7-A1FC-03F926D46B29}"/>
    <dgm:cxn modelId="{E318D94C-DD5C-4DB9-A475-655DF8C3E018}" srcId="{10EB6D25-C3DF-4329-ADE7-4F17328B17CB}" destId="{28D062C2-92DD-4BD9-964A-01A759505E74}" srcOrd="1" destOrd="0" parTransId="{3DAFEE36-C044-45B7-A354-F677EF2E9E4E}" sibTransId="{85C0DAEA-81BD-4EB8-94EF-45381ADF5A18}"/>
    <dgm:cxn modelId="{43AD3F2B-0238-423A-AE68-3090BD0953CC}" type="presOf" srcId="{28D062C2-92DD-4BD9-964A-01A759505E74}" destId="{A9BAC311-B48C-4EC4-9A5D-12057163EA4A}" srcOrd="0" destOrd="0" presId="urn:microsoft.com/office/officeart/2018/2/layout/IconVerticalSolidList"/>
    <dgm:cxn modelId="{FA7AA6F2-25F0-45CD-910E-4A76EE3596AF}" type="presOf" srcId="{F66DF230-0589-4B12-95DA-98EEE2C2AF39}" destId="{D1AA4D6C-20DD-4591-837B-6522FB14FFA8}" srcOrd="0" destOrd="0" presId="urn:microsoft.com/office/officeart/2018/2/layout/IconVerticalSolidList"/>
    <dgm:cxn modelId="{18080A2B-CCCF-41BD-90D4-7FA588ADF2D0}" type="presOf" srcId="{852BC5FF-B696-4FE7-8B9C-CBDFA43EC86C}" destId="{61AD4311-CEF9-40A8-8E12-9FEE1DB0BC22}" srcOrd="0" destOrd="0" presId="urn:microsoft.com/office/officeart/2018/2/layout/IconVerticalSolidList"/>
    <dgm:cxn modelId="{0ABCF340-3C0E-4884-8E4F-066818F7C089}" type="presOf" srcId="{6C43EB06-8FD0-4235-AC8B-FBB3645DE684}" destId="{700A5813-8CA3-4266-B4BC-14FEEE03F096}" srcOrd="0" destOrd="0" presId="urn:microsoft.com/office/officeart/2018/2/layout/IconVerticalSolidList"/>
    <dgm:cxn modelId="{28883D49-1A63-407D-BC10-AC00D24E897A}" type="presParOf" srcId="{CB5190C1-1DF1-432B-AF0D-637031CBA5A3}" destId="{F07351FF-D3FF-4A10-B0DE-D8E65261A362}" srcOrd="0" destOrd="0" presId="urn:microsoft.com/office/officeart/2018/2/layout/IconVerticalSolidList"/>
    <dgm:cxn modelId="{5876F08B-EE55-4301-B603-7C1F86DC5097}" type="presParOf" srcId="{F07351FF-D3FF-4A10-B0DE-D8E65261A362}" destId="{6BB5EA61-492F-4374-B466-132DA70E1367}" srcOrd="0" destOrd="0" presId="urn:microsoft.com/office/officeart/2018/2/layout/IconVerticalSolidList"/>
    <dgm:cxn modelId="{30CBCFB6-A546-48D0-AF44-46F86FF430AD}" type="presParOf" srcId="{F07351FF-D3FF-4A10-B0DE-D8E65261A362}" destId="{31E150E0-A01C-490E-BEA0-E0A7FEE6EA04}" srcOrd="1" destOrd="0" presId="urn:microsoft.com/office/officeart/2018/2/layout/IconVerticalSolidList"/>
    <dgm:cxn modelId="{79D2943E-6468-4E0F-AAFF-B0C2F43A45DE}" type="presParOf" srcId="{F07351FF-D3FF-4A10-B0DE-D8E65261A362}" destId="{6A9A5F9C-2F8B-45E3-8B6A-90B1F5447094}" srcOrd="2" destOrd="0" presId="urn:microsoft.com/office/officeart/2018/2/layout/IconVerticalSolidList"/>
    <dgm:cxn modelId="{096159FA-E9B3-4CB8-BBE8-400969257841}" type="presParOf" srcId="{F07351FF-D3FF-4A10-B0DE-D8E65261A362}" destId="{D1AA4D6C-20DD-4591-837B-6522FB14FFA8}" srcOrd="3" destOrd="0" presId="urn:microsoft.com/office/officeart/2018/2/layout/IconVerticalSolidList"/>
    <dgm:cxn modelId="{DE036762-0729-483D-AA8C-2767E6C5C8E3}" type="presParOf" srcId="{CB5190C1-1DF1-432B-AF0D-637031CBA5A3}" destId="{D358D38D-CC1F-4F42-BE39-CFBEF0B2B099}" srcOrd="1" destOrd="0" presId="urn:microsoft.com/office/officeart/2018/2/layout/IconVerticalSolidList"/>
    <dgm:cxn modelId="{277A73C8-1204-48E6-BDC7-EE8F32EAC772}" type="presParOf" srcId="{CB5190C1-1DF1-432B-AF0D-637031CBA5A3}" destId="{C0585881-5D7A-4FA3-86A2-CE6028FA2AE9}" srcOrd="2" destOrd="0" presId="urn:microsoft.com/office/officeart/2018/2/layout/IconVerticalSolidList"/>
    <dgm:cxn modelId="{485909DA-465E-42B7-B968-55C993505B32}" type="presParOf" srcId="{C0585881-5D7A-4FA3-86A2-CE6028FA2AE9}" destId="{91AD8329-A271-4928-B725-EAE627508ADC}" srcOrd="0" destOrd="0" presId="urn:microsoft.com/office/officeart/2018/2/layout/IconVerticalSolidList"/>
    <dgm:cxn modelId="{6D5D67AC-FC09-4BB3-9589-3BFB2A03F5F5}" type="presParOf" srcId="{C0585881-5D7A-4FA3-86A2-CE6028FA2AE9}" destId="{F52101F9-64C5-4C81-8987-3127794E40F3}" srcOrd="1" destOrd="0" presId="urn:microsoft.com/office/officeart/2018/2/layout/IconVerticalSolidList"/>
    <dgm:cxn modelId="{A19F2F5C-491B-4B50-B483-4C3B41D31433}" type="presParOf" srcId="{C0585881-5D7A-4FA3-86A2-CE6028FA2AE9}" destId="{FC06DE8C-816B-40E5-801B-AA8361320E41}" srcOrd="2" destOrd="0" presId="urn:microsoft.com/office/officeart/2018/2/layout/IconVerticalSolidList"/>
    <dgm:cxn modelId="{E06D0572-20B6-4F1F-8AED-77B1A452C0C5}" type="presParOf" srcId="{C0585881-5D7A-4FA3-86A2-CE6028FA2AE9}" destId="{A9BAC311-B48C-4EC4-9A5D-12057163EA4A}" srcOrd="3" destOrd="0" presId="urn:microsoft.com/office/officeart/2018/2/layout/IconVerticalSolidList"/>
    <dgm:cxn modelId="{C0498F16-DFE7-4B2F-B41F-13ABC10AF8CA}" type="presParOf" srcId="{CB5190C1-1DF1-432B-AF0D-637031CBA5A3}" destId="{5A4825BA-1B1C-446F-AC6B-4A7710E3F8E0}" srcOrd="3" destOrd="0" presId="urn:microsoft.com/office/officeart/2018/2/layout/IconVerticalSolidList"/>
    <dgm:cxn modelId="{8244DFBC-0442-46F0-B768-794DA0DC15C8}" type="presParOf" srcId="{CB5190C1-1DF1-432B-AF0D-637031CBA5A3}" destId="{6BF1488D-5A32-4920-9774-D045724F5243}" srcOrd="4" destOrd="0" presId="urn:microsoft.com/office/officeart/2018/2/layout/IconVerticalSolidList"/>
    <dgm:cxn modelId="{53A43D4B-97BC-4A68-9B92-F17C9849AE17}" type="presParOf" srcId="{6BF1488D-5A32-4920-9774-D045724F5243}" destId="{F3B467A1-CA49-4B65-B889-58FF6A26313F}" srcOrd="0" destOrd="0" presId="urn:microsoft.com/office/officeart/2018/2/layout/IconVerticalSolidList"/>
    <dgm:cxn modelId="{4E28583D-F299-4FF8-B982-389D8AD04F0C}" type="presParOf" srcId="{6BF1488D-5A32-4920-9774-D045724F5243}" destId="{0B168B4B-E51D-4632-AED0-FF8F3E919537}" srcOrd="1" destOrd="0" presId="urn:microsoft.com/office/officeart/2018/2/layout/IconVerticalSolidList"/>
    <dgm:cxn modelId="{11124ABB-706D-4569-9EF7-E334E819E0AB}" type="presParOf" srcId="{6BF1488D-5A32-4920-9774-D045724F5243}" destId="{F167238D-FC36-49E5-BE4B-6FAF32ED176E}" srcOrd="2" destOrd="0" presId="urn:microsoft.com/office/officeart/2018/2/layout/IconVerticalSolidList"/>
    <dgm:cxn modelId="{5B5D2EC4-950B-42B2-9813-93292C822296}" type="presParOf" srcId="{6BF1488D-5A32-4920-9774-D045724F5243}" destId="{700A5813-8CA3-4266-B4BC-14FEEE03F096}" srcOrd="3" destOrd="0" presId="urn:microsoft.com/office/officeart/2018/2/layout/IconVerticalSolidList"/>
    <dgm:cxn modelId="{259FC8EC-CC83-463A-8BEB-568413374DE3}" type="presParOf" srcId="{CB5190C1-1DF1-432B-AF0D-637031CBA5A3}" destId="{15E39C83-4934-44B8-ACC3-80FCA3CC006B}" srcOrd="5" destOrd="0" presId="urn:microsoft.com/office/officeart/2018/2/layout/IconVerticalSolidList"/>
    <dgm:cxn modelId="{176717E0-68FC-4541-B566-EB19C18CD1E8}" type="presParOf" srcId="{CB5190C1-1DF1-432B-AF0D-637031CBA5A3}" destId="{2E246533-2A96-4A90-AD99-67E269CDBA2F}" srcOrd="6" destOrd="0" presId="urn:microsoft.com/office/officeart/2018/2/layout/IconVerticalSolidList"/>
    <dgm:cxn modelId="{16F82D77-B161-4E18-94C3-87FF09AA194B}" type="presParOf" srcId="{2E246533-2A96-4A90-AD99-67E269CDBA2F}" destId="{BD0581F4-4D57-4EFA-A6C6-E3CC84C7B929}" srcOrd="0" destOrd="0" presId="urn:microsoft.com/office/officeart/2018/2/layout/IconVerticalSolidList"/>
    <dgm:cxn modelId="{82ED91E0-B9AE-4156-A524-B6F4EE81003F}" type="presParOf" srcId="{2E246533-2A96-4A90-AD99-67E269CDBA2F}" destId="{F18A52CC-4F57-4855-AF6C-E77E7EA0CDDC}" srcOrd="1" destOrd="0" presId="urn:microsoft.com/office/officeart/2018/2/layout/IconVerticalSolidList"/>
    <dgm:cxn modelId="{1FEA627A-FAD3-416E-B78B-D3E34B1D434D}" type="presParOf" srcId="{2E246533-2A96-4A90-AD99-67E269CDBA2F}" destId="{A89ACC74-9402-45EE-850F-DA30A63955CA}" srcOrd="2" destOrd="0" presId="urn:microsoft.com/office/officeart/2018/2/layout/IconVerticalSolidList"/>
    <dgm:cxn modelId="{2C0BD7DA-E6EE-49B8-8E83-41BB071A16FF}" type="presParOf" srcId="{2E246533-2A96-4A90-AD99-67E269CDBA2F}" destId="{61AD4311-CEF9-40A8-8E12-9FEE1DB0BC2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5EA61-492F-4374-B466-132DA70E1367}">
      <dsp:nvSpPr>
        <dsp:cNvPr id="0" name=""/>
        <dsp:cNvSpPr/>
      </dsp:nvSpPr>
      <dsp:spPr>
        <a:xfrm>
          <a:off x="0" y="2310"/>
          <a:ext cx="7060095" cy="11711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150E0-A01C-490E-BEA0-E0A7FEE6EA04}">
      <dsp:nvSpPr>
        <dsp:cNvPr id="0" name=""/>
        <dsp:cNvSpPr/>
      </dsp:nvSpPr>
      <dsp:spPr>
        <a:xfrm>
          <a:off x="354258" y="265808"/>
          <a:ext cx="644106" cy="6441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AA4D6C-20DD-4591-837B-6522FB14FFA8}">
      <dsp:nvSpPr>
        <dsp:cNvPr id="0" name=""/>
        <dsp:cNvSpPr/>
      </dsp:nvSpPr>
      <dsp:spPr>
        <a:xfrm>
          <a:off x="1352624" y="2310"/>
          <a:ext cx="5707470" cy="117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942" tIns="123942" rIns="123942" bIns="123942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It is used as a voltage multiplier.</a:t>
          </a:r>
        </a:p>
      </dsp:txBody>
      <dsp:txXfrm>
        <a:off x="1352624" y="2310"/>
        <a:ext cx="5707470" cy="1171103"/>
      </dsp:txXfrm>
    </dsp:sp>
    <dsp:sp modelId="{91AD8329-A271-4928-B725-EAE627508ADC}">
      <dsp:nvSpPr>
        <dsp:cNvPr id="0" name=""/>
        <dsp:cNvSpPr/>
      </dsp:nvSpPr>
      <dsp:spPr>
        <a:xfrm>
          <a:off x="0" y="1466190"/>
          <a:ext cx="7060095" cy="11711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2101F9-64C5-4C81-8987-3127794E40F3}">
      <dsp:nvSpPr>
        <dsp:cNvPr id="0" name=""/>
        <dsp:cNvSpPr/>
      </dsp:nvSpPr>
      <dsp:spPr>
        <a:xfrm>
          <a:off x="354258" y="1729688"/>
          <a:ext cx="644106" cy="6441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BAC311-B48C-4EC4-9A5D-12057163EA4A}">
      <dsp:nvSpPr>
        <dsp:cNvPr id="0" name=""/>
        <dsp:cNvSpPr/>
      </dsp:nvSpPr>
      <dsp:spPr>
        <a:xfrm>
          <a:off x="1352624" y="1466190"/>
          <a:ext cx="5707470" cy="117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942" tIns="123942" rIns="123942" bIns="123942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It is used for improving the reverse recovery time.</a:t>
          </a:r>
        </a:p>
      </dsp:txBody>
      <dsp:txXfrm>
        <a:off x="1352624" y="1466190"/>
        <a:ext cx="5707470" cy="1171103"/>
      </dsp:txXfrm>
    </dsp:sp>
    <dsp:sp modelId="{F3B467A1-CA49-4B65-B889-58FF6A26313F}">
      <dsp:nvSpPr>
        <dsp:cNvPr id="0" name=""/>
        <dsp:cNvSpPr/>
      </dsp:nvSpPr>
      <dsp:spPr>
        <a:xfrm>
          <a:off x="0" y="2930069"/>
          <a:ext cx="7060095" cy="11711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68B4B-E51D-4632-AED0-FF8F3E919537}">
      <dsp:nvSpPr>
        <dsp:cNvPr id="0" name=""/>
        <dsp:cNvSpPr/>
      </dsp:nvSpPr>
      <dsp:spPr>
        <a:xfrm>
          <a:off x="354258" y="3193567"/>
          <a:ext cx="644106" cy="644106"/>
        </a:xfrm>
        <a:prstGeom prst="rect">
          <a:avLst/>
        </a:prstGeom>
        <a:blipFill>
          <a:blip xmlns:r="http://schemas.openxmlformats.org/officeDocument/2006/relationships"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0A5813-8CA3-4266-B4BC-14FEEE03F096}">
      <dsp:nvSpPr>
        <dsp:cNvPr id="0" name=""/>
        <dsp:cNvSpPr/>
      </dsp:nvSpPr>
      <dsp:spPr>
        <a:xfrm>
          <a:off x="1352624" y="2930069"/>
          <a:ext cx="5707470" cy="117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942" tIns="123942" rIns="123942" bIns="123942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It is used for removing the distortion in the signal.</a:t>
          </a:r>
        </a:p>
      </dsp:txBody>
      <dsp:txXfrm>
        <a:off x="1352624" y="2930069"/>
        <a:ext cx="5707470" cy="1171103"/>
      </dsp:txXfrm>
    </dsp:sp>
    <dsp:sp modelId="{BD0581F4-4D57-4EFA-A6C6-E3CC84C7B929}">
      <dsp:nvSpPr>
        <dsp:cNvPr id="0" name=""/>
        <dsp:cNvSpPr/>
      </dsp:nvSpPr>
      <dsp:spPr>
        <a:xfrm>
          <a:off x="0" y="4393948"/>
          <a:ext cx="7060095" cy="11711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8A52CC-4F57-4855-AF6C-E77E7EA0CDDC}">
      <dsp:nvSpPr>
        <dsp:cNvPr id="0" name=""/>
        <dsp:cNvSpPr/>
      </dsp:nvSpPr>
      <dsp:spPr>
        <a:xfrm>
          <a:off x="354258" y="4657447"/>
          <a:ext cx="644106" cy="644106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AD4311-CEF9-40A8-8E12-9FEE1DB0BC22}">
      <dsp:nvSpPr>
        <dsp:cNvPr id="0" name=""/>
        <dsp:cNvSpPr/>
      </dsp:nvSpPr>
      <dsp:spPr>
        <a:xfrm>
          <a:off x="1352624" y="4393948"/>
          <a:ext cx="5707470" cy="1171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942" tIns="123942" rIns="123942" bIns="123942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/>
            <a:t>It is also used as test equipment.</a:t>
          </a:r>
        </a:p>
      </dsp:txBody>
      <dsp:txXfrm>
        <a:off x="1352624" y="4393948"/>
        <a:ext cx="5707470" cy="1171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95125-4064-4079-83AB-0778D0DD67CF}" type="datetimeFigureOut">
              <a:rPr lang="en-PK" smtClean="0"/>
              <a:t>04/23/2024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602DE-CE42-4EA5-A246-328D4DB0EB8D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28607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602DE-CE42-4EA5-A246-328D4DB0EB8D}" type="slidenum">
              <a:rPr lang="en-PK" smtClean="0"/>
              <a:t>15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4343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5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28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6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58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0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60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39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9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38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88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3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3D Machine Parts">
            <a:extLst>
              <a:ext uri="{FF2B5EF4-FFF2-40B4-BE49-F238E27FC236}">
                <a16:creationId xmlns:a16="http://schemas.microsoft.com/office/drawing/2014/main" id="{5BDA14B0-3849-F70F-8B13-0844F23F4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C1AA6-95D4-449B-8472-D4EC7B6091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20947"/>
            <a:ext cx="9144000" cy="294067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CLAMPERS</a:t>
            </a:r>
            <a:endParaRPr lang="en-PK" dirty="0">
              <a:solidFill>
                <a:srgbClr val="FFFF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899CE-A3DC-7377-2C2C-DB2F4A13177A}"/>
              </a:ext>
            </a:extLst>
          </p:cNvPr>
          <p:cNvSpPr txBox="1"/>
          <p:nvPr/>
        </p:nvSpPr>
        <p:spPr>
          <a:xfrm>
            <a:off x="8376920" y="6176225"/>
            <a:ext cx="4582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  <a:latin typeface="+mj-lt"/>
              </a:rPr>
              <a:t>BY: SANDESH &amp; SUMEET</a:t>
            </a:r>
            <a:endParaRPr lang="en-PK" sz="2400" b="1" u="sng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849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ame 1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950D1A09-34BC-7844-5354-36D0539CF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24982" r="-1" b="-1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81568-2DB8-C5AA-D503-6D74467D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5" y="3489310"/>
            <a:ext cx="9144000" cy="222194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200" b="1" dirty="0">
                <a:solidFill>
                  <a:srgbClr val="FFFFFF"/>
                </a:solidFill>
              </a:rPr>
              <a:t>When the input supply voltage becomes greater than the battery voltage, the diode is forward biased by the input supply voltage and hence allows electric current through it.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BFA6D5-752C-3616-3C4C-E61E449563A3}"/>
              </a:ext>
            </a:extLst>
          </p:cNvPr>
          <p:cNvSpPr txBox="1"/>
          <p:nvPr/>
        </p:nvSpPr>
        <p:spPr>
          <a:xfrm>
            <a:off x="2665476" y="1572293"/>
            <a:ext cx="6857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</a:rPr>
              <a:t>Positive Clampers with Negative Bias</a:t>
            </a:r>
            <a:endParaRPr lang="en-PK" sz="40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8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1C30441-5429-7C94-14D6-942699D4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0" y="755442"/>
            <a:ext cx="10498643" cy="549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75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olourful wires">
            <a:extLst>
              <a:ext uri="{FF2B5EF4-FFF2-40B4-BE49-F238E27FC236}">
                <a16:creationId xmlns:a16="http://schemas.microsoft.com/office/drawing/2014/main" id="{6CDE1ADA-B468-A117-EE2E-9BF42298E1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722" r="-1" b="-1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A61B58-559F-20E3-9104-FA84E7CA6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916" y="3792510"/>
            <a:ext cx="9144000" cy="1871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dirty="0">
                <a:solidFill>
                  <a:srgbClr val="FFFFFF"/>
                </a:solidFill>
              </a:rPr>
              <a:t> When the input supply voltage becomes greater than the battery voltage, the diode is forward biased by the input supply voltage and hence allows electric current through 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DDBEE5-B27D-940E-E789-7D962A19CFA0}"/>
              </a:ext>
            </a:extLst>
          </p:cNvPr>
          <p:cNvSpPr txBox="1"/>
          <p:nvPr/>
        </p:nvSpPr>
        <p:spPr>
          <a:xfrm>
            <a:off x="2590801" y="1705246"/>
            <a:ext cx="59211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</a:rPr>
              <a:t>Negative Clampers with Positive Bias</a:t>
            </a:r>
            <a:endParaRPr lang="en-PK" sz="32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489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49FA98-B46C-B6B2-9A68-7C30FF45F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38" y="900581"/>
            <a:ext cx="10368495" cy="52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1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BCBDFC-4ADF-4297-B113-3B3F524F28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D1FC1EF-ABB9-4B80-9582-E47C76BD0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088ED32-3423-429F-96E6-C5BF1A957D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7C788C1-07E3-4AC3-B8E7-37A0856A0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Close-up of a lightbulb with a filament">
            <a:extLst>
              <a:ext uri="{FF2B5EF4-FFF2-40B4-BE49-F238E27FC236}">
                <a16:creationId xmlns:a16="http://schemas.microsoft.com/office/drawing/2014/main" id="{50F42741-C65E-8408-66D8-ABEE5DECF8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18" r="-1" b="-1"/>
          <a:stretch/>
        </p:blipFill>
        <p:spPr>
          <a:xfrm>
            <a:off x="20" y="10"/>
            <a:ext cx="12188932" cy="6857326"/>
          </a:xfrm>
          <a:prstGeom prst="rect">
            <a:avLst/>
          </a:prstGeom>
        </p:spPr>
      </p:pic>
      <p:sp>
        <p:nvSpPr>
          <p:cNvPr id="23" name="Frame 22">
            <a:extLst>
              <a:ext uri="{FF2B5EF4-FFF2-40B4-BE49-F238E27FC236}">
                <a16:creationId xmlns:a16="http://schemas.microsoft.com/office/drawing/2014/main" id="{BBB1F149-105F-4CE9-A59E-12133DCF5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664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C9D53-9AF1-5175-3034-AF12B3A7F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75" y="3275937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dirty="0">
                <a:solidFill>
                  <a:srgbClr val="FFFFFF"/>
                </a:solidFill>
              </a:rPr>
              <a:t>During the positive half cycle, the diode is forward biased by both input supply voltage and battery voltage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889FC2-6A9C-9AB5-72C2-B2476AB2699B}"/>
              </a:ext>
            </a:extLst>
          </p:cNvPr>
          <p:cNvSpPr txBox="1"/>
          <p:nvPr/>
        </p:nvSpPr>
        <p:spPr>
          <a:xfrm>
            <a:off x="2743200" y="1573967"/>
            <a:ext cx="685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bg1"/>
                </a:solidFill>
              </a:rPr>
              <a:t>Negative Clampers with Negative Bias</a:t>
            </a:r>
            <a:endParaRPr lang="en-PK" sz="36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23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0AFF0-7342-5D0D-AEEE-B601A374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12" y="923696"/>
            <a:ext cx="10407301" cy="521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9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61DF3E2F-0A88-4C55-8678-0764BF7339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A3FB83-2846-3EE7-17E9-F026E0964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09600"/>
            <a:ext cx="3200400" cy="5567363"/>
          </a:xfrm>
        </p:spPr>
        <p:txBody>
          <a:bodyPr anchor="ctr">
            <a:normAutofit/>
          </a:bodyPr>
          <a:lstStyle/>
          <a:p>
            <a:r>
              <a:rPr lang="en-US" sz="4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Applications</a:t>
            </a:r>
            <a:endParaRPr lang="en-PK" sz="4400" dirty="0">
              <a:gradFill flip="none" rotWithShape="1">
                <a:gsLst>
                  <a:gs pos="0">
                    <a:schemeClr val="accent5">
                      <a:alpha val="70000"/>
                    </a:schemeClr>
                  </a:gs>
                  <a:gs pos="100000">
                    <a:schemeClr val="accent1">
                      <a:alpha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51E2AA-AE16-E90B-7A17-63024F2C4C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9968356"/>
              </p:ext>
            </p:extLst>
          </p:nvPr>
        </p:nvGraphicFramePr>
        <p:xfrm>
          <a:off x="4293704" y="609600"/>
          <a:ext cx="7060095" cy="5567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484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ame 9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3E06833-B59C-442F-9A6A-F8F55936D5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554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A2016CF-2F24-4AE4-8A87-D9B6A3DE31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322D3-6C41-1A28-D352-DC0EC792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2662" y="2987716"/>
            <a:ext cx="3407958" cy="90167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>
                <a:gradFill flip="none" rotWithShape="1">
                  <a:gsLst>
                    <a:gs pos="0">
                      <a:schemeClr val="accent5">
                        <a:alpha val="70000"/>
                      </a:schemeClr>
                    </a:gs>
                    <a:gs pos="100000">
                      <a:schemeClr val="accent1">
                        <a:alpha val="70000"/>
                      </a:schemeClr>
                    </a:gs>
                  </a:gsLst>
                  <a:lin ang="0" scaled="1"/>
                  <a:tileRect/>
                </a:gradFill>
              </a:rPr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E41B47FB-F5C7-085D-5394-C5AC8EEF977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665959" y="1595565"/>
            <a:ext cx="3687841" cy="368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32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hand lever">
            <a:extLst>
              <a:ext uri="{FF2B5EF4-FFF2-40B4-BE49-F238E27FC236}">
                <a16:creationId xmlns:a16="http://schemas.microsoft.com/office/drawing/2014/main" id="{134843F1-6831-7D37-AA76-4905CEAA9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36" b="2909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6D8C29-9DDA-48D0-AF70-905FDB2CE3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1775"/>
            <a:ext cx="12191999" cy="5479852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4C1C3-18B2-6F67-46A0-A1825FE0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776" y="1151675"/>
            <a:ext cx="9677400" cy="146452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7300" dirty="0">
                <a:solidFill>
                  <a:srgbClr val="FFFFFF"/>
                </a:solidFill>
              </a:rPr>
              <a:t>Introduction to Clampers</a:t>
            </a:r>
            <a:r>
              <a:rPr lang="en-US" sz="5400" dirty="0">
                <a:solidFill>
                  <a:srgbClr val="FFFFFF"/>
                </a:solidFill>
              </a:rPr>
              <a:t/>
            </a:r>
            <a:br>
              <a:rPr lang="en-US" sz="5400" dirty="0">
                <a:solidFill>
                  <a:srgbClr val="FFFFFF"/>
                </a:solidFill>
              </a:rPr>
            </a:br>
            <a:endParaRPr lang="en-US" sz="54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12547-E1C1-73AA-E2E1-69ECDB195D3F}"/>
              </a:ext>
            </a:extLst>
          </p:cNvPr>
          <p:cNvSpPr txBox="1"/>
          <p:nvPr/>
        </p:nvSpPr>
        <p:spPr>
          <a:xfrm>
            <a:off x="1255776" y="3677919"/>
            <a:ext cx="74310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Clamper circuits, alternatively referred to as DC restorer circuits, are electronic devices employed to adjust the DC level or mean voltage of a waveform while preserving its shape.</a:t>
            </a:r>
            <a:endParaRPr lang="en-PK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13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ame 1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bstract orange tubes">
            <a:extLst>
              <a:ext uri="{FF2B5EF4-FFF2-40B4-BE49-F238E27FC236}">
                <a16:creationId xmlns:a16="http://schemas.microsoft.com/office/drawing/2014/main" id="{38475184-69E7-949B-5CFF-8FB5DC5D9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5" b="13785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07303E2-7D44-46E4-A0D5-73DF997491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7207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2AF24B-DF9B-4580-9019-8FABD7AC6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887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14E6672-D9A3-4574-B870-15130060A7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2974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E595D-9D95-3A06-58B5-85C6DA3C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0" y="728905"/>
            <a:ext cx="4396540" cy="3184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Types of clampers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30C8A-0D7E-BCD9-3C16-944D117F4329}"/>
              </a:ext>
            </a:extLst>
          </p:cNvPr>
          <p:cNvSpPr txBox="1"/>
          <p:nvPr/>
        </p:nvSpPr>
        <p:spPr>
          <a:xfrm>
            <a:off x="5471340" y="1443841"/>
            <a:ext cx="63311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Positive  Clampers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Negative </a:t>
            </a:r>
            <a:r>
              <a:rPr lang="en-US" sz="3600" dirty="0" smtClean="0">
                <a:solidFill>
                  <a:schemeClr val="bg1"/>
                </a:solidFill>
              </a:rPr>
              <a:t>Clampers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686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ame 5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A2846BE-460A-477B-A2F4-52F298BF43E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8401D34-2155-4B53-A686-7345BE15C4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37BCD97-E1A4-4EBB-8D1C-8CC0B55A64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EDC1F21-AC5B-4D05-9108-5E5D28948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 descr="Electronic circuit board">
            <a:extLst>
              <a:ext uri="{FF2B5EF4-FFF2-40B4-BE49-F238E27FC236}">
                <a16:creationId xmlns:a16="http://schemas.microsoft.com/office/drawing/2014/main" id="{4F11ECC7-FC31-EF65-B8A4-8C2912CF3B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710" r="-1" b="-1"/>
          <a:stretch/>
        </p:blipFill>
        <p:spPr>
          <a:xfrm>
            <a:off x="-2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F80B3-5A5E-65D0-8BE6-38C86926C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914401"/>
            <a:ext cx="9144000" cy="10362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u="sng" dirty="0">
                <a:solidFill>
                  <a:srgbClr val="FFFFFF"/>
                </a:solidFill>
              </a:rPr>
              <a:t>Positive Clampers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6A1956-22A9-4094-4738-E41731A67D26}"/>
              </a:ext>
            </a:extLst>
          </p:cNvPr>
          <p:cNvSpPr txBox="1"/>
          <p:nvPr/>
        </p:nvSpPr>
        <p:spPr>
          <a:xfrm>
            <a:off x="1189486" y="3218024"/>
            <a:ext cx="86590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If the circuit pushes the signal upwards then the circuit is said to be a positive clamper. When the signal is pushed upwards, the negative peak of the signal meets the zero level.</a:t>
            </a:r>
            <a:endParaRPr lang="en-PK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4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6049-7F69-3B52-7933-024552044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PK" dirty="0"/>
          </a:p>
        </p:txBody>
      </p:sp>
      <p:pic>
        <p:nvPicPr>
          <p:cNvPr id="13" name="Content Placeholder 12" descr="Diagram of a diagram of a positive clamper&#10;&#10;Description automatically generated">
            <a:extLst>
              <a:ext uri="{FF2B5EF4-FFF2-40B4-BE49-F238E27FC236}">
                <a16:creationId xmlns:a16="http://schemas.microsoft.com/office/drawing/2014/main" id="{76D2E242-80F8-CAD8-BB59-09A244C79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1" y="2006600"/>
            <a:ext cx="10835599" cy="4279899"/>
          </a:xfrm>
        </p:spPr>
      </p:pic>
    </p:spTree>
    <p:extLst>
      <p:ext uri="{BB962C8B-B14F-4D97-AF65-F5344CB8AC3E}">
        <p14:creationId xmlns:p14="http://schemas.microsoft.com/office/powerpoint/2010/main" val="2157944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03032E45-F67F-6FC8-2B46-579BED0E4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0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195305-FB27-4331-8243-C4D3338DCB0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D7F77-B5E7-8FBD-8FBA-FE309D70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61" y="653956"/>
            <a:ext cx="5803429" cy="9949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u="sng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Negative Clampers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3A36D5-79A7-9809-520D-155E630CB2FB}"/>
              </a:ext>
            </a:extLst>
          </p:cNvPr>
          <p:cNvSpPr txBox="1"/>
          <p:nvPr/>
        </p:nvSpPr>
        <p:spPr>
          <a:xfrm>
            <a:off x="1642396" y="3102964"/>
            <a:ext cx="89041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On the other hand, if the circuit pushes the signal downwards then the circuit is said to be a negative clamper. When the signal is pushed downwards, the positive peak of the signal meets the zero level.</a:t>
            </a:r>
            <a:endParaRPr lang="en-PK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110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 of electrical circuits and diagrams&#10;&#10;Description automatically generated with medium confidence">
            <a:extLst>
              <a:ext uri="{FF2B5EF4-FFF2-40B4-BE49-F238E27FC236}">
                <a16:creationId xmlns:a16="http://schemas.microsoft.com/office/drawing/2014/main" id="{3383EE1A-92DF-F62A-1B4D-4094031E2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9" y="555243"/>
            <a:ext cx="10717967" cy="5831835"/>
          </a:xfrm>
        </p:spPr>
      </p:pic>
    </p:spTree>
    <p:extLst>
      <p:ext uri="{BB962C8B-B14F-4D97-AF65-F5344CB8AC3E}">
        <p14:creationId xmlns:p14="http://schemas.microsoft.com/office/powerpoint/2010/main" val="1930978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ame 21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C37C960-91F5-4F61-B2CD-8A03792072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C31099-1BBD-40CE-BC60-FCE5074194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2BCBDFC-4ADF-4297-B113-3B3F524F28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1FC1EF-ABB9-4B80-9582-E47C76BD06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3200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088ED32-3423-429F-96E6-C5BF1A957D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7C788C1-07E3-4AC3-B8E7-37A0856A0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djustable measurement tool">
            <a:extLst>
              <a:ext uri="{FF2B5EF4-FFF2-40B4-BE49-F238E27FC236}">
                <a16:creationId xmlns:a16="http://schemas.microsoft.com/office/drawing/2014/main" id="{3AD4CB4B-9411-4A6D-2188-C233104DBE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1551" r="-1" b="14165"/>
          <a:stretch/>
        </p:blipFill>
        <p:spPr>
          <a:xfrm>
            <a:off x="20" y="10"/>
            <a:ext cx="12188932" cy="6857326"/>
          </a:xfrm>
          <a:prstGeom prst="rect">
            <a:avLst/>
          </a:prstGeom>
        </p:spPr>
      </p:pic>
      <p:sp>
        <p:nvSpPr>
          <p:cNvPr id="36" name="Frame 35">
            <a:extLst>
              <a:ext uri="{FF2B5EF4-FFF2-40B4-BE49-F238E27FC236}">
                <a16:creationId xmlns:a16="http://schemas.microsoft.com/office/drawing/2014/main" id="{BBB1F149-105F-4CE9-A59E-12133DCF58F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664"/>
          </a:xfrm>
          <a:prstGeom prst="frame">
            <a:avLst>
              <a:gd name="adj1" fmla="val 716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F2A99-2D89-43D7-139F-8833BFCAB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3428668"/>
            <a:ext cx="9144000" cy="23876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3400" b="1" dirty="0">
                <a:ln>
                  <a:solidFill>
                    <a:schemeClr val="tx1"/>
                  </a:solidFill>
                </a:ln>
                <a:solidFill>
                  <a:srgbClr val="FFFFFF"/>
                </a:solidFill>
              </a:rPr>
              <a:t>When the input supply voltage becomes greater than the battery voltage then the diode stops allowing electric current through it because the diode becomes reverse biased.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DC5FFE-A91C-5192-ED19-AD2AE90F04E8}"/>
              </a:ext>
            </a:extLst>
          </p:cNvPr>
          <p:cNvSpPr txBox="1"/>
          <p:nvPr/>
        </p:nvSpPr>
        <p:spPr>
          <a:xfrm>
            <a:off x="1600199" y="140746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</a:pPr>
            <a:r>
              <a:rPr lang="en-US" sz="4800" b="1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Positive Clampers with Positive Bias</a:t>
            </a:r>
          </a:p>
        </p:txBody>
      </p:sp>
    </p:spTree>
    <p:extLst>
      <p:ext uri="{BB962C8B-B14F-4D97-AF65-F5344CB8AC3E}">
        <p14:creationId xmlns:p14="http://schemas.microsoft.com/office/powerpoint/2010/main" val="217027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E7720B-5992-8C78-FD1F-AE14521AE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55" y="1018839"/>
            <a:ext cx="10630469" cy="53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508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DarkSeedLeftStep">
      <a:dk1>
        <a:srgbClr val="000000"/>
      </a:dk1>
      <a:lt1>
        <a:srgbClr val="FFFFFF"/>
      </a:lt1>
      <a:dk2>
        <a:srgbClr val="213A3B"/>
      </a:dk2>
      <a:lt2>
        <a:srgbClr val="E8E7E2"/>
      </a:lt2>
      <a:accent1>
        <a:srgbClr val="4D5FC3"/>
      </a:accent1>
      <a:accent2>
        <a:srgbClr val="3B7FB1"/>
      </a:accent2>
      <a:accent3>
        <a:srgbClr val="46B2B3"/>
      </a:accent3>
      <a:accent4>
        <a:srgbClr val="3BB181"/>
      </a:accent4>
      <a:accent5>
        <a:srgbClr val="49BA5D"/>
      </a:accent5>
      <a:accent6>
        <a:srgbClr val="57B13B"/>
      </a:accent6>
      <a:hlink>
        <a:srgbClr val="319453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299</Words>
  <Application>Microsoft Office PowerPoint</Application>
  <PresentationFormat>Widescreen</PresentationFormat>
  <Paragraphs>32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Angsana New</vt:lpstr>
      <vt:lpstr>Aptos</vt:lpstr>
      <vt:lpstr>Arial</vt:lpstr>
      <vt:lpstr>Avenir Next LT Pro</vt:lpstr>
      <vt:lpstr>Sabon Next LT</vt:lpstr>
      <vt:lpstr>Wingdings</vt:lpstr>
      <vt:lpstr>LuminousVTI</vt:lpstr>
      <vt:lpstr>CLAMPERS</vt:lpstr>
      <vt:lpstr>Introduction to Clampers </vt:lpstr>
      <vt:lpstr>Types of clampers</vt:lpstr>
      <vt:lpstr>Positive Clampers</vt:lpstr>
      <vt:lpstr>Example</vt:lpstr>
      <vt:lpstr>Negative Clampers</vt:lpstr>
      <vt:lpstr>PowerPoint Presentation</vt:lpstr>
      <vt:lpstr>When the input supply voltage becomes greater than the battery voltage then the diode stops allowing electric current through it because the diode becomes reverse biased.</vt:lpstr>
      <vt:lpstr>PowerPoint Presentation</vt:lpstr>
      <vt:lpstr>When the input supply voltage becomes greater than the battery voltage, the diode is forward biased by the input supply voltage and hence allows electric current through it. </vt:lpstr>
      <vt:lpstr>PowerPoint Presentation</vt:lpstr>
      <vt:lpstr> When the input supply voltage becomes greater than the battery voltage, the diode is forward biased by the input supply voltage and hence allows electric current through it</vt:lpstr>
      <vt:lpstr>PowerPoint Presentation</vt:lpstr>
      <vt:lpstr>During the positive half cycle, the diode is forward biased by both input supply voltage and battery voltage</vt:lpstr>
      <vt:lpstr>PowerPoint Presentation</vt:lpstr>
      <vt:lpstr>Applications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CLAMPERS</dc:title>
  <dc:creator>daniyal hassan zaidi</dc:creator>
  <cp:lastModifiedBy>ntech</cp:lastModifiedBy>
  <cp:revision>3</cp:revision>
  <dcterms:created xsi:type="dcterms:W3CDTF">2024-04-23T12:51:14Z</dcterms:created>
  <dcterms:modified xsi:type="dcterms:W3CDTF">2024-04-23T18:07:14Z</dcterms:modified>
</cp:coreProperties>
</file>